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542" autoAdjust="0"/>
  </p:normalViewPr>
  <p:slideViewPr>
    <p:cSldViewPr>
      <p:cViewPr varScale="1">
        <p:scale>
          <a:sx n="69" d="100"/>
          <a:sy n="69" d="100"/>
        </p:scale>
        <p:origin x="84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www.facebook.com/pkiindia/" TargetMode="External"/><Relationship Id="rId18" Type="http://schemas.openxmlformats.org/officeDocument/2006/relationships/image" Target="../media/image3.sv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hyperlink" Target="http://www.pkiindia.in/" TargetMode="External"/><Relationship Id="rId25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svg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8.png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www.youtube.com/@PKIIndia" TargetMode="External"/><Relationship Id="rId23" Type="http://schemas.openxmlformats.org/officeDocument/2006/relationships/image" Target="../media/image7.png"/><Relationship Id="rId10" Type="http://schemas.openxmlformats.org/officeDocument/2006/relationships/slideLayout" Target="../slideLayouts/slideLayout10.xml"/><Relationship Id="rId19" Type="http://schemas.openxmlformats.org/officeDocument/2006/relationships/hyperlink" Target="https://mobile.twitter.com/pkiindia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svg"/><Relationship Id="rId22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-8586" y="6353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reeform 10">
            <a:hlinkClick r:id="rId13" tooltip="https://www.facebook.com/pkiindia/"/>
            <a:extLst>
              <a:ext uri="{FF2B5EF4-FFF2-40B4-BE49-F238E27FC236}">
                <a16:creationId xmlns:a16="http://schemas.microsoft.com/office/drawing/2014/main" id="{1B03FFCC-EDF0-9711-B4C8-2A76530FF39D}"/>
              </a:ext>
            </a:extLst>
          </p:cNvPr>
          <p:cNvSpPr/>
          <p:nvPr userDrawn="1"/>
        </p:nvSpPr>
        <p:spPr>
          <a:xfrm>
            <a:off x="8426951" y="9717298"/>
            <a:ext cx="362312" cy="342900"/>
          </a:xfrm>
          <a:custGeom>
            <a:avLst/>
            <a:gdLst/>
            <a:ahLst/>
            <a:cxnLst/>
            <a:rect l="l" t="t" r="r" b="b"/>
            <a:pathLst>
              <a:path w="617657" h="617657">
                <a:moveTo>
                  <a:pt x="0" y="0"/>
                </a:moveTo>
                <a:lnTo>
                  <a:pt x="617656" y="0"/>
                </a:lnTo>
                <a:lnTo>
                  <a:pt x="617656" y="617657"/>
                </a:lnTo>
                <a:lnTo>
                  <a:pt x="0" y="617657"/>
                </a:lnTo>
                <a:lnTo>
                  <a:pt x="0" y="0"/>
                </a:lnTo>
                <a:close/>
              </a:path>
            </a:pathLst>
          </a:custGeom>
          <a:blipFill>
            <a:blip cstate="print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1">
            <a:hlinkClick r:id="rId15" tooltip="http://www.youtube.com/@PKIIndia"/>
            <a:extLst>
              <a:ext uri="{FF2B5EF4-FFF2-40B4-BE49-F238E27FC236}">
                <a16:creationId xmlns:a16="http://schemas.microsoft.com/office/drawing/2014/main" id="{A990AD34-9EBC-B889-49EA-48D516770BB3}"/>
              </a:ext>
            </a:extLst>
          </p:cNvPr>
          <p:cNvSpPr/>
          <p:nvPr userDrawn="1"/>
        </p:nvSpPr>
        <p:spPr>
          <a:xfrm>
            <a:off x="8919535" y="9730251"/>
            <a:ext cx="497733" cy="329741"/>
          </a:xfrm>
          <a:custGeom>
            <a:avLst/>
            <a:gdLst/>
            <a:ahLst/>
            <a:cxnLst/>
            <a:rect l="l" t="t" r="r" b="b"/>
            <a:pathLst>
              <a:path w="871389" h="604498">
                <a:moveTo>
                  <a:pt x="0" y="0"/>
                </a:moveTo>
                <a:lnTo>
                  <a:pt x="871389" y="0"/>
                </a:lnTo>
                <a:lnTo>
                  <a:pt x="871389" y="604498"/>
                </a:lnTo>
                <a:lnTo>
                  <a:pt x="0" y="604498"/>
                </a:lnTo>
                <a:lnTo>
                  <a:pt x="0" y="0"/>
                </a:lnTo>
                <a:close/>
              </a:path>
            </a:pathLst>
          </a:custGeom>
          <a:blipFill>
            <a:blip cstate="print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2">
            <a:hlinkClick r:id="rId17" tooltip="http://www.pkiindia.in"/>
            <a:extLst>
              <a:ext uri="{FF2B5EF4-FFF2-40B4-BE49-F238E27FC236}">
                <a16:creationId xmlns:a16="http://schemas.microsoft.com/office/drawing/2014/main" id="{ADABA43D-D733-7443-6C7E-0FD377556A4D}"/>
              </a:ext>
            </a:extLst>
          </p:cNvPr>
          <p:cNvSpPr/>
          <p:nvPr userDrawn="1"/>
        </p:nvSpPr>
        <p:spPr>
          <a:xfrm>
            <a:off x="6629350" y="9745027"/>
            <a:ext cx="403128" cy="342900"/>
          </a:xfrm>
          <a:custGeom>
            <a:avLst/>
            <a:gdLst/>
            <a:ahLst/>
            <a:cxnLst/>
            <a:rect l="l" t="t" r="r" b="b"/>
            <a:pathLst>
              <a:path w="631728" h="631728">
                <a:moveTo>
                  <a:pt x="0" y="0"/>
                </a:moveTo>
                <a:lnTo>
                  <a:pt x="631728" y="0"/>
                </a:lnTo>
                <a:lnTo>
                  <a:pt x="631728" y="631728"/>
                </a:lnTo>
                <a:lnTo>
                  <a:pt x="0" y="631728"/>
                </a:lnTo>
                <a:lnTo>
                  <a:pt x="0" y="0"/>
                </a:lnTo>
                <a:close/>
              </a:path>
            </a:pathLst>
          </a:custGeom>
          <a:blipFill>
            <a:blip cstate="print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3">
            <a:hlinkClick r:id="rId19" tooltip="https://mobile.twitter.com/pkiindia"/>
            <a:extLst>
              <a:ext uri="{FF2B5EF4-FFF2-40B4-BE49-F238E27FC236}">
                <a16:creationId xmlns:a16="http://schemas.microsoft.com/office/drawing/2014/main" id="{E592BBB0-C2EF-AB73-438B-12FB694A1E15}"/>
              </a:ext>
            </a:extLst>
          </p:cNvPr>
          <p:cNvSpPr/>
          <p:nvPr userDrawn="1"/>
        </p:nvSpPr>
        <p:spPr>
          <a:xfrm>
            <a:off x="9547540" y="9714249"/>
            <a:ext cx="373700" cy="342900"/>
          </a:xfrm>
          <a:custGeom>
            <a:avLst/>
            <a:gdLst/>
            <a:ahLst/>
            <a:cxnLst/>
            <a:rect l="l" t="t" r="r" b="b"/>
            <a:pathLst>
              <a:path w="605136" h="617657">
                <a:moveTo>
                  <a:pt x="0" y="0"/>
                </a:moveTo>
                <a:lnTo>
                  <a:pt x="605137" y="0"/>
                </a:lnTo>
                <a:lnTo>
                  <a:pt x="605137" y="617657"/>
                </a:lnTo>
                <a:lnTo>
                  <a:pt x="0" y="617657"/>
                </a:lnTo>
                <a:lnTo>
                  <a:pt x="0" y="0"/>
                </a:lnTo>
                <a:close/>
              </a:path>
            </a:pathLst>
          </a:custGeom>
          <a:blipFill>
            <a:blip r:embed="rId20" cstate="print"/>
            <a:stretch>
              <a:fillRect/>
            </a:stretch>
          </a:blipFill>
        </p:spPr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07844AE-2C3F-3726-D176-6C40418F8802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868"/>
            <a:ext cx="5682212" cy="924427"/>
          </a:xfrm>
          <a:prstGeom prst="rect">
            <a:avLst/>
          </a:prstGeom>
        </p:spPr>
      </p:pic>
      <p:sp>
        <p:nvSpPr>
          <p:cNvPr id="30" name="Freeform 5">
            <a:extLst>
              <a:ext uri="{FF2B5EF4-FFF2-40B4-BE49-F238E27FC236}">
                <a16:creationId xmlns:a16="http://schemas.microsoft.com/office/drawing/2014/main" id="{B43A9F7C-F4DE-2845-D581-479777437F09}"/>
              </a:ext>
            </a:extLst>
          </p:cNvPr>
          <p:cNvSpPr/>
          <p:nvPr userDrawn="1"/>
        </p:nvSpPr>
        <p:spPr>
          <a:xfrm>
            <a:off x="15827864" y="9135732"/>
            <a:ext cx="1905000" cy="952195"/>
          </a:xfrm>
          <a:custGeom>
            <a:avLst/>
            <a:gdLst/>
            <a:ahLst/>
            <a:cxnLst/>
            <a:rect l="l" t="t" r="r" b="b"/>
            <a:pathLst>
              <a:path w="2595834" h="1392887">
                <a:moveTo>
                  <a:pt x="0" y="0"/>
                </a:moveTo>
                <a:lnTo>
                  <a:pt x="2595834" y="0"/>
                </a:lnTo>
                <a:lnTo>
                  <a:pt x="2595834" y="1392886"/>
                </a:lnTo>
                <a:lnTo>
                  <a:pt x="0" y="1392886"/>
                </a:lnTo>
                <a:lnTo>
                  <a:pt x="0" y="0"/>
                </a:lnTo>
                <a:close/>
              </a:path>
            </a:pathLst>
          </a:custGeom>
          <a:blipFill>
            <a:blip r:embed="rId22" cstate="print"/>
            <a:stretch>
              <a:fillRect/>
            </a:stretch>
          </a:blipFill>
        </p:spPr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12C0CCF-F910-0EEA-BC4B-F601F82ED2CA}"/>
              </a:ext>
            </a:extLst>
          </p:cNvPr>
          <p:cNvSpPr txBox="1"/>
          <p:nvPr userDrawn="1"/>
        </p:nvSpPr>
        <p:spPr>
          <a:xfrm>
            <a:off x="9906000" y="9687817"/>
            <a:ext cx="114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Social Media </a:t>
            </a:r>
          </a:p>
          <a:p>
            <a:r>
              <a:rPr lang="en-US" sz="1000" b="1" dirty="0"/>
              <a:t>/</a:t>
            </a:r>
            <a:r>
              <a:rPr lang="en-US" sz="1000" dirty="0"/>
              <a:t>pkiindia</a:t>
            </a:r>
            <a:endParaRPr lang="en-IN" sz="1000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1AE3966A-F1E5-DF03-E792-351604779C20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0"/>
            <a:ext cx="2514600" cy="78367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C4281042-01C3-7F89-5350-2031C98690E2}"/>
              </a:ext>
            </a:extLst>
          </p:cNvPr>
          <p:cNvSpPr txBox="1"/>
          <p:nvPr userDrawn="1"/>
        </p:nvSpPr>
        <p:spPr>
          <a:xfrm>
            <a:off x="7097173" y="9793366"/>
            <a:ext cx="13297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dirty="0"/>
              <a:t>https://pkiindia.in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D2F2B6BA-20E0-9B02-47B8-0D0FF3F579B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3" y="8995224"/>
            <a:ext cx="1638513" cy="117308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0B7F0216-26E5-57A9-30F3-436BC8A5535D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0751" y="103534"/>
            <a:ext cx="2856585" cy="95219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hyperlink" Target="https://www.facebook.com/pkiindia/" TargetMode="External"/><Relationship Id="rId7" Type="http://schemas.openxmlformats.org/officeDocument/2006/relationships/hyperlink" Target="http://www.pkiindia.in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5" Type="http://schemas.openxmlformats.org/officeDocument/2006/relationships/hyperlink" Target="http://www.youtube.com/@PKIIndia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1.svg"/><Relationship Id="rId9" Type="http://schemas.openxmlformats.org/officeDocument/2006/relationships/hyperlink" Target="https://mobile.twitter.com/pkiindia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hyperlink" Target="https://www.facebook.com/pkiindia/" TargetMode="External"/><Relationship Id="rId7" Type="http://schemas.openxmlformats.org/officeDocument/2006/relationships/hyperlink" Target="http://www.pkiindia.in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5" Type="http://schemas.openxmlformats.org/officeDocument/2006/relationships/hyperlink" Target="http://www.youtube.com/@PKIIndia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1.svg"/><Relationship Id="rId9" Type="http://schemas.openxmlformats.org/officeDocument/2006/relationships/hyperlink" Target="https://mobile.twitter.com/pkiindia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hyperlink" Target="https://www.facebook.com/pkiindia/" TargetMode="External"/><Relationship Id="rId7" Type="http://schemas.openxmlformats.org/officeDocument/2006/relationships/hyperlink" Target="http://www.pkiindia.in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5" Type="http://schemas.openxmlformats.org/officeDocument/2006/relationships/hyperlink" Target="http://www.youtube.com/@PKIIndia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1.svg"/><Relationship Id="rId9" Type="http://schemas.openxmlformats.org/officeDocument/2006/relationships/hyperlink" Target="https://mobile.twitter.com/pkiindi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4895302" y="6643653"/>
            <a:ext cx="8497396" cy="12727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10"/>
              </a:lnSpc>
            </a:pPr>
            <a:r>
              <a:rPr lang="en-US" sz="3864" b="1" spc="300" dirty="0">
                <a:solidFill>
                  <a:srgbClr val="000000"/>
                </a:solidFill>
                <a:latin typeface="+mj-lt"/>
              </a:rPr>
              <a:t>TITLE OF THE PAPER</a:t>
            </a:r>
          </a:p>
          <a:p>
            <a:pPr algn="ctr">
              <a:lnSpc>
                <a:spcPts val="5410"/>
              </a:lnSpc>
            </a:pPr>
            <a:endParaRPr dirty="0"/>
          </a:p>
        </p:txBody>
      </p:sp>
      <p:sp>
        <p:nvSpPr>
          <p:cNvPr id="5" name="AutoShape 5"/>
          <p:cNvSpPr/>
          <p:nvPr/>
        </p:nvSpPr>
        <p:spPr>
          <a:xfrm>
            <a:off x="6429501" y="7680096"/>
            <a:ext cx="5428998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oval" w="lg" len="lg"/>
            <a:tailEnd type="oval" w="lg" len="lg"/>
          </a:ln>
        </p:spPr>
      </p:sp>
      <p:sp>
        <p:nvSpPr>
          <p:cNvPr id="10" name="Freeform 10">
            <a:hlinkClick r:id="rId3" tooltip="https://www.facebook.com/pkiindia/"/>
          </p:cNvPr>
          <p:cNvSpPr/>
          <p:nvPr/>
        </p:nvSpPr>
        <p:spPr>
          <a:xfrm>
            <a:off x="8426951" y="9717298"/>
            <a:ext cx="362312" cy="342900"/>
          </a:xfrm>
          <a:custGeom>
            <a:avLst/>
            <a:gdLst/>
            <a:ahLst/>
            <a:cxnLst/>
            <a:rect l="l" t="t" r="r" b="b"/>
            <a:pathLst>
              <a:path w="617657" h="617657">
                <a:moveTo>
                  <a:pt x="0" y="0"/>
                </a:moveTo>
                <a:lnTo>
                  <a:pt x="617656" y="0"/>
                </a:lnTo>
                <a:lnTo>
                  <a:pt x="617656" y="617657"/>
                </a:lnTo>
                <a:lnTo>
                  <a:pt x="0" y="617657"/>
                </a:lnTo>
                <a:lnTo>
                  <a:pt x="0" y="0"/>
                </a:lnTo>
                <a:close/>
              </a:path>
            </a:pathLst>
          </a:custGeom>
          <a:blipFill>
            <a:blip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>
            <a:hlinkClick r:id="rId5" tooltip="http://www.youtube.com/@PKIIndia"/>
          </p:cNvPr>
          <p:cNvSpPr/>
          <p:nvPr/>
        </p:nvSpPr>
        <p:spPr>
          <a:xfrm>
            <a:off x="8919535" y="9730251"/>
            <a:ext cx="497733" cy="329741"/>
          </a:xfrm>
          <a:custGeom>
            <a:avLst/>
            <a:gdLst/>
            <a:ahLst/>
            <a:cxnLst/>
            <a:rect l="l" t="t" r="r" b="b"/>
            <a:pathLst>
              <a:path w="871389" h="604498">
                <a:moveTo>
                  <a:pt x="0" y="0"/>
                </a:moveTo>
                <a:lnTo>
                  <a:pt x="871389" y="0"/>
                </a:lnTo>
                <a:lnTo>
                  <a:pt x="871389" y="604498"/>
                </a:lnTo>
                <a:lnTo>
                  <a:pt x="0" y="604498"/>
                </a:lnTo>
                <a:lnTo>
                  <a:pt x="0" y="0"/>
                </a:lnTo>
                <a:close/>
              </a:path>
            </a:pathLst>
          </a:custGeom>
          <a:blipFill>
            <a:blip cstate="print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>
            <a:hlinkClick r:id="rId7" tooltip="http://www.pkiindia.in"/>
          </p:cNvPr>
          <p:cNvSpPr/>
          <p:nvPr/>
        </p:nvSpPr>
        <p:spPr>
          <a:xfrm>
            <a:off x="6629350" y="9745027"/>
            <a:ext cx="403128" cy="342900"/>
          </a:xfrm>
          <a:custGeom>
            <a:avLst/>
            <a:gdLst/>
            <a:ahLst/>
            <a:cxnLst/>
            <a:rect l="l" t="t" r="r" b="b"/>
            <a:pathLst>
              <a:path w="631728" h="631728">
                <a:moveTo>
                  <a:pt x="0" y="0"/>
                </a:moveTo>
                <a:lnTo>
                  <a:pt x="631728" y="0"/>
                </a:lnTo>
                <a:lnTo>
                  <a:pt x="631728" y="631728"/>
                </a:lnTo>
                <a:lnTo>
                  <a:pt x="0" y="631728"/>
                </a:lnTo>
                <a:lnTo>
                  <a:pt x="0" y="0"/>
                </a:lnTo>
                <a:close/>
              </a:path>
            </a:pathLst>
          </a:custGeom>
          <a:blipFill>
            <a:blip cstate="print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>
            <a:hlinkClick r:id="rId9" tooltip="https://mobile.twitter.com/pkiindia"/>
          </p:cNvPr>
          <p:cNvSpPr/>
          <p:nvPr/>
        </p:nvSpPr>
        <p:spPr>
          <a:xfrm>
            <a:off x="9547540" y="9714249"/>
            <a:ext cx="373700" cy="342900"/>
          </a:xfrm>
          <a:custGeom>
            <a:avLst/>
            <a:gdLst/>
            <a:ahLst/>
            <a:cxnLst/>
            <a:rect l="l" t="t" r="r" b="b"/>
            <a:pathLst>
              <a:path w="605136" h="617657">
                <a:moveTo>
                  <a:pt x="0" y="0"/>
                </a:moveTo>
                <a:lnTo>
                  <a:pt x="605137" y="0"/>
                </a:lnTo>
                <a:lnTo>
                  <a:pt x="605137" y="617657"/>
                </a:lnTo>
                <a:lnTo>
                  <a:pt x="0" y="617657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3474688" y="2867062"/>
            <a:ext cx="11720031" cy="2757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26"/>
              </a:lnSpc>
            </a:pPr>
            <a:r>
              <a:rPr lang="en-US" sz="5733" b="1" dirty="0">
                <a:solidFill>
                  <a:srgbClr val="7030A0"/>
                </a:solidFill>
                <a:latin typeface="+mj-lt"/>
              </a:rPr>
              <a:t>PUBLIC KEY INFRASTRUCTURE AND ITS APPLICATIONS (PKIA 2026)</a:t>
            </a:r>
          </a:p>
          <a:p>
            <a:pPr algn="ctr">
              <a:lnSpc>
                <a:spcPts val="6719"/>
              </a:lnSpc>
            </a:pPr>
            <a:endParaRPr dirty="0"/>
          </a:p>
        </p:txBody>
      </p:sp>
      <p:sp>
        <p:nvSpPr>
          <p:cNvPr id="16" name="TextBox 16"/>
          <p:cNvSpPr txBox="1"/>
          <p:nvPr/>
        </p:nvSpPr>
        <p:spPr>
          <a:xfrm>
            <a:off x="5524703" y="2418736"/>
            <a:ext cx="7628492" cy="1048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28"/>
              </a:lnSpc>
            </a:pPr>
            <a:r>
              <a:rPr lang="en-US" sz="3377" b="1" dirty="0">
                <a:solidFill>
                  <a:srgbClr val="000000"/>
                </a:solidFill>
                <a:latin typeface="+mj-lt"/>
                <a:cs typeface="Calibri" pitchFamily="34" charset="0"/>
              </a:rPr>
              <a:t>7</a:t>
            </a:r>
            <a:r>
              <a:rPr lang="en-US" sz="3377" b="1" baseline="30000" dirty="0">
                <a:solidFill>
                  <a:srgbClr val="000000"/>
                </a:solidFill>
                <a:latin typeface="+mj-lt"/>
                <a:cs typeface="Calibri" pitchFamily="34" charset="0"/>
              </a:rPr>
              <a:t>th</a:t>
            </a:r>
            <a:r>
              <a:rPr lang="en-US" sz="3377" b="1" dirty="0">
                <a:solidFill>
                  <a:srgbClr val="000000"/>
                </a:solidFill>
                <a:latin typeface="+mj-lt"/>
                <a:cs typeface="Calibri" pitchFamily="34" charset="0"/>
              </a:rPr>
              <a:t> </a:t>
            </a:r>
            <a:r>
              <a:rPr lang="en-US" sz="3377" b="1" dirty="0">
                <a:solidFill>
                  <a:srgbClr val="FFC000"/>
                </a:solidFill>
                <a:latin typeface="+mj-lt"/>
                <a:cs typeface="Calibri" pitchFamily="34" charset="0"/>
              </a:rPr>
              <a:t>INTERNATIONAL CONFERENCE</a:t>
            </a:r>
            <a:r>
              <a:rPr lang="en-US" sz="3377" b="1" dirty="0">
                <a:solidFill>
                  <a:srgbClr val="000000"/>
                </a:solidFill>
                <a:latin typeface="+mj-lt"/>
                <a:cs typeface="Calibri" pitchFamily="34" charset="0"/>
              </a:rPr>
              <a:t> ON</a:t>
            </a:r>
          </a:p>
          <a:p>
            <a:pPr algn="ctr">
              <a:lnSpc>
                <a:spcPts val="4028"/>
              </a:lnSpc>
            </a:pP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5966722" y="4892201"/>
            <a:ext cx="6354555" cy="958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11"/>
              </a:lnSpc>
            </a:pPr>
            <a:r>
              <a:rPr lang="en-US" sz="2865" spc="300" dirty="0">
                <a:solidFill>
                  <a:srgbClr val="000000"/>
                </a:solidFill>
                <a:latin typeface="+mj-lt"/>
              </a:rPr>
              <a:t>SEPTEMBER 10-11</a:t>
            </a:r>
            <a:r>
              <a:rPr lang="en-US" sz="2865" spc="300" baseline="30000" dirty="0">
                <a:solidFill>
                  <a:srgbClr val="000000"/>
                </a:solidFill>
                <a:latin typeface="+mj-lt"/>
              </a:rPr>
              <a:t>th</a:t>
            </a:r>
            <a:r>
              <a:rPr lang="en-US" sz="2865" spc="300" dirty="0">
                <a:solidFill>
                  <a:srgbClr val="000000"/>
                </a:solidFill>
                <a:latin typeface="+mj-lt"/>
              </a:rPr>
              <a:t>, 2026</a:t>
            </a:r>
          </a:p>
          <a:p>
            <a:pPr algn="ctr">
              <a:lnSpc>
                <a:spcPts val="4011"/>
              </a:lnSpc>
              <a:spcBef>
                <a:spcPct val="0"/>
              </a:spcBef>
            </a:pPr>
            <a:endParaRPr dirty="0"/>
          </a:p>
        </p:txBody>
      </p:sp>
      <p:sp>
        <p:nvSpPr>
          <p:cNvPr id="18" name="TextBox 18"/>
          <p:cNvSpPr txBox="1"/>
          <p:nvPr/>
        </p:nvSpPr>
        <p:spPr>
          <a:xfrm>
            <a:off x="5524703" y="7897816"/>
            <a:ext cx="7238594" cy="446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31"/>
              </a:lnSpc>
              <a:spcBef>
                <a:spcPct val="0"/>
              </a:spcBef>
            </a:pPr>
            <a:r>
              <a:rPr lang="en-US" sz="2665" spc="300" dirty="0">
                <a:solidFill>
                  <a:srgbClr val="000000"/>
                </a:solidFill>
                <a:latin typeface="+mj-lt"/>
              </a:rPr>
              <a:t>NAME AND AFFILIATION OF THE AUTHORS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0DC1C9-82B4-4E46-94C6-448202B15E11}"/>
              </a:ext>
            </a:extLst>
          </p:cNvPr>
          <p:cNvSpPr txBox="1"/>
          <p:nvPr/>
        </p:nvSpPr>
        <p:spPr>
          <a:xfrm>
            <a:off x="9906000" y="9687817"/>
            <a:ext cx="114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Social Media </a:t>
            </a:r>
          </a:p>
          <a:p>
            <a:r>
              <a:rPr lang="en-US" sz="1000" b="1" dirty="0"/>
              <a:t>/</a:t>
            </a:r>
            <a:r>
              <a:rPr lang="en-US" sz="1000" dirty="0"/>
              <a:t>pkiindia</a:t>
            </a:r>
            <a:endParaRPr lang="en-IN" sz="1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E688DF-972C-B70B-6DA7-613ACCC20F14}"/>
              </a:ext>
            </a:extLst>
          </p:cNvPr>
          <p:cNvSpPr txBox="1"/>
          <p:nvPr/>
        </p:nvSpPr>
        <p:spPr>
          <a:xfrm>
            <a:off x="7097173" y="9793366"/>
            <a:ext cx="13297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dirty="0"/>
              <a:t>https://pkiindia.in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3607702" y="1501069"/>
            <a:ext cx="11072596" cy="793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734"/>
              </a:lnSpc>
            </a:pPr>
            <a:r>
              <a:rPr lang="en-US" sz="4400" b="1" dirty="0">
                <a:solidFill>
                  <a:srgbClr val="7030A0"/>
                </a:solidFill>
                <a:latin typeface="+mj-lt"/>
              </a:rPr>
              <a:t>SLIDE PREPARATIONS – POINTS TO BE NOTED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286000" y="2685473"/>
            <a:ext cx="13334999" cy="35572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18554" lvl="1" indent="-309277" algn="just">
              <a:lnSpc>
                <a:spcPts val="4011"/>
              </a:lnSpc>
              <a:buFont typeface="Arial"/>
              <a:buChar char="•"/>
            </a:pPr>
            <a:r>
              <a:rPr lang="en-US" sz="2800" b="1" dirty="0">
                <a:solidFill>
                  <a:srgbClr val="002060"/>
                </a:solidFill>
                <a:latin typeface="+mj-lt"/>
              </a:rPr>
              <a:t>YOU ARE REQUESTED TO FOLLOW THIS TEMPLATE AND DO NOT CHANGE ANY SETTINGS</a:t>
            </a:r>
          </a:p>
          <a:p>
            <a:pPr marL="618554" lvl="1" indent="-309277" algn="just">
              <a:lnSpc>
                <a:spcPts val="4011"/>
              </a:lnSpc>
              <a:buFont typeface="Arial"/>
              <a:buChar char="•"/>
            </a:pPr>
            <a:r>
              <a:rPr lang="en-US" sz="2800" b="1" dirty="0">
                <a:solidFill>
                  <a:srgbClr val="002060"/>
                </a:solidFill>
                <a:latin typeface="+mj-lt"/>
              </a:rPr>
              <a:t>Your presentation will be for 10 Minutes </a:t>
            </a:r>
          </a:p>
          <a:p>
            <a:pPr marL="618554" lvl="1" indent="-309277" algn="just">
              <a:lnSpc>
                <a:spcPts val="4011"/>
              </a:lnSpc>
              <a:buFont typeface="Arial"/>
              <a:buChar char="•"/>
            </a:pPr>
            <a:r>
              <a:rPr lang="en-US" sz="2800" b="1" dirty="0">
                <a:solidFill>
                  <a:srgbClr val="002060"/>
                </a:solidFill>
                <a:latin typeface="+mj-lt"/>
              </a:rPr>
              <a:t>Q&amp;A will be for 5 Minutes</a:t>
            </a:r>
          </a:p>
          <a:p>
            <a:pPr marL="618554" lvl="1" indent="-309277" algn="just">
              <a:lnSpc>
                <a:spcPts val="4011"/>
              </a:lnSpc>
              <a:buFont typeface="Arial"/>
              <a:buChar char="•"/>
            </a:pPr>
            <a:r>
              <a:rPr lang="en-US" sz="2800" b="1" dirty="0">
                <a:solidFill>
                  <a:srgbClr val="002060"/>
                </a:solidFill>
                <a:latin typeface="+mj-lt"/>
              </a:rPr>
              <a:t>You are requested to report to the Conference Coordinator in advance along with the PPT to avoid last-minute delays</a:t>
            </a:r>
          </a:p>
          <a:p>
            <a:pPr marL="618554" lvl="1" indent="-309277" algn="just">
              <a:lnSpc>
                <a:spcPts val="4011"/>
              </a:lnSpc>
              <a:buFont typeface="Arial"/>
              <a:buChar char="•"/>
            </a:pPr>
            <a:r>
              <a:rPr lang="en-US" sz="2800" b="1" dirty="0">
                <a:solidFill>
                  <a:srgbClr val="002060"/>
                </a:solidFill>
                <a:latin typeface="+mj-lt"/>
              </a:rPr>
              <a:t>You may have up to 12 slides maximum </a:t>
            </a:r>
          </a:p>
        </p:txBody>
      </p:sp>
      <p:sp>
        <p:nvSpPr>
          <p:cNvPr id="21" name="Freeform 10">
            <a:hlinkClick r:id="rId3" tooltip="https://www.facebook.com/pkiindia/"/>
            <a:extLst>
              <a:ext uri="{FF2B5EF4-FFF2-40B4-BE49-F238E27FC236}">
                <a16:creationId xmlns:a16="http://schemas.microsoft.com/office/drawing/2014/main" id="{29F1D01B-CD5A-0035-6C42-A128079C288E}"/>
              </a:ext>
            </a:extLst>
          </p:cNvPr>
          <p:cNvSpPr/>
          <p:nvPr/>
        </p:nvSpPr>
        <p:spPr>
          <a:xfrm>
            <a:off x="8426951" y="9717298"/>
            <a:ext cx="362312" cy="342900"/>
          </a:xfrm>
          <a:custGeom>
            <a:avLst/>
            <a:gdLst/>
            <a:ahLst/>
            <a:cxnLst/>
            <a:rect l="l" t="t" r="r" b="b"/>
            <a:pathLst>
              <a:path w="617657" h="617657">
                <a:moveTo>
                  <a:pt x="0" y="0"/>
                </a:moveTo>
                <a:lnTo>
                  <a:pt x="617656" y="0"/>
                </a:lnTo>
                <a:lnTo>
                  <a:pt x="617656" y="617657"/>
                </a:lnTo>
                <a:lnTo>
                  <a:pt x="0" y="617657"/>
                </a:lnTo>
                <a:lnTo>
                  <a:pt x="0" y="0"/>
                </a:lnTo>
                <a:close/>
              </a:path>
            </a:pathLst>
          </a:custGeom>
          <a:blipFill>
            <a:blip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11">
            <a:hlinkClick r:id="rId5" tooltip="http://www.youtube.com/@PKIIndia"/>
            <a:extLst>
              <a:ext uri="{FF2B5EF4-FFF2-40B4-BE49-F238E27FC236}">
                <a16:creationId xmlns:a16="http://schemas.microsoft.com/office/drawing/2014/main" id="{47FCFB55-A25A-C121-C48F-59A8AF4CBD87}"/>
              </a:ext>
            </a:extLst>
          </p:cNvPr>
          <p:cNvSpPr/>
          <p:nvPr/>
        </p:nvSpPr>
        <p:spPr>
          <a:xfrm>
            <a:off x="8919535" y="9730251"/>
            <a:ext cx="497733" cy="329741"/>
          </a:xfrm>
          <a:custGeom>
            <a:avLst/>
            <a:gdLst/>
            <a:ahLst/>
            <a:cxnLst/>
            <a:rect l="l" t="t" r="r" b="b"/>
            <a:pathLst>
              <a:path w="871389" h="604498">
                <a:moveTo>
                  <a:pt x="0" y="0"/>
                </a:moveTo>
                <a:lnTo>
                  <a:pt x="871389" y="0"/>
                </a:lnTo>
                <a:lnTo>
                  <a:pt x="871389" y="604498"/>
                </a:lnTo>
                <a:lnTo>
                  <a:pt x="0" y="604498"/>
                </a:lnTo>
                <a:lnTo>
                  <a:pt x="0" y="0"/>
                </a:lnTo>
                <a:close/>
              </a:path>
            </a:pathLst>
          </a:custGeom>
          <a:blipFill>
            <a:blip cstate="print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12">
            <a:hlinkClick r:id="rId7" tooltip="http://www.pkiindia.in"/>
            <a:extLst>
              <a:ext uri="{FF2B5EF4-FFF2-40B4-BE49-F238E27FC236}">
                <a16:creationId xmlns:a16="http://schemas.microsoft.com/office/drawing/2014/main" id="{06F84D10-A688-607F-DE4B-8C7FC7CBC43E}"/>
              </a:ext>
            </a:extLst>
          </p:cNvPr>
          <p:cNvSpPr/>
          <p:nvPr/>
        </p:nvSpPr>
        <p:spPr>
          <a:xfrm>
            <a:off x="6629350" y="9745027"/>
            <a:ext cx="403128" cy="342900"/>
          </a:xfrm>
          <a:custGeom>
            <a:avLst/>
            <a:gdLst/>
            <a:ahLst/>
            <a:cxnLst/>
            <a:rect l="l" t="t" r="r" b="b"/>
            <a:pathLst>
              <a:path w="631728" h="631728">
                <a:moveTo>
                  <a:pt x="0" y="0"/>
                </a:moveTo>
                <a:lnTo>
                  <a:pt x="631728" y="0"/>
                </a:lnTo>
                <a:lnTo>
                  <a:pt x="631728" y="631728"/>
                </a:lnTo>
                <a:lnTo>
                  <a:pt x="0" y="631728"/>
                </a:lnTo>
                <a:lnTo>
                  <a:pt x="0" y="0"/>
                </a:lnTo>
                <a:close/>
              </a:path>
            </a:pathLst>
          </a:custGeom>
          <a:blipFill>
            <a:blip cstate="print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13">
            <a:hlinkClick r:id="rId9" tooltip="https://mobile.twitter.com/pkiindia"/>
            <a:extLst>
              <a:ext uri="{FF2B5EF4-FFF2-40B4-BE49-F238E27FC236}">
                <a16:creationId xmlns:a16="http://schemas.microsoft.com/office/drawing/2014/main" id="{CDFCD680-BBB5-7326-95B8-F65F1B126011}"/>
              </a:ext>
            </a:extLst>
          </p:cNvPr>
          <p:cNvSpPr/>
          <p:nvPr/>
        </p:nvSpPr>
        <p:spPr>
          <a:xfrm>
            <a:off x="9547540" y="9714249"/>
            <a:ext cx="373700" cy="342900"/>
          </a:xfrm>
          <a:custGeom>
            <a:avLst/>
            <a:gdLst/>
            <a:ahLst/>
            <a:cxnLst/>
            <a:rect l="l" t="t" r="r" b="b"/>
            <a:pathLst>
              <a:path w="605136" h="617657">
                <a:moveTo>
                  <a:pt x="0" y="0"/>
                </a:moveTo>
                <a:lnTo>
                  <a:pt x="605137" y="0"/>
                </a:lnTo>
                <a:lnTo>
                  <a:pt x="605137" y="617657"/>
                </a:lnTo>
                <a:lnTo>
                  <a:pt x="0" y="617657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728787C-9C88-A2D9-29CC-46281099E273}"/>
              </a:ext>
            </a:extLst>
          </p:cNvPr>
          <p:cNvSpPr txBox="1"/>
          <p:nvPr/>
        </p:nvSpPr>
        <p:spPr>
          <a:xfrm>
            <a:off x="9906000" y="9687817"/>
            <a:ext cx="114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Social Media </a:t>
            </a:r>
          </a:p>
          <a:p>
            <a:r>
              <a:rPr lang="en-US" sz="1000" b="1" dirty="0"/>
              <a:t>/</a:t>
            </a:r>
            <a:r>
              <a:rPr lang="en-US" sz="1000" dirty="0"/>
              <a:t>pkiindia</a:t>
            </a:r>
            <a:endParaRPr lang="en-IN" sz="1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61216C-05B1-90D0-3526-61CE63ECDF9B}"/>
              </a:ext>
            </a:extLst>
          </p:cNvPr>
          <p:cNvSpPr txBox="1"/>
          <p:nvPr/>
        </p:nvSpPr>
        <p:spPr>
          <a:xfrm>
            <a:off x="7097173" y="9793366"/>
            <a:ext cx="13297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dirty="0"/>
              <a:t>https://pkiindia.in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4364701" y="2857500"/>
            <a:ext cx="9558598" cy="3028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5226"/>
              </a:lnSpc>
            </a:pPr>
            <a:r>
              <a:rPr lang="en-US" sz="15000" b="1" dirty="0">
                <a:solidFill>
                  <a:srgbClr val="002060"/>
                </a:solidFill>
                <a:latin typeface="+mj-lt"/>
              </a:rPr>
              <a:t>THANK</a:t>
            </a:r>
            <a:r>
              <a:rPr lang="en-US" sz="15000" b="1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15000" b="1" dirty="0">
                <a:solidFill>
                  <a:srgbClr val="002060"/>
                </a:solidFill>
                <a:latin typeface="+mj-lt"/>
              </a:rPr>
              <a:t>YOU</a:t>
            </a:r>
          </a:p>
        </p:txBody>
      </p:sp>
      <p:sp>
        <p:nvSpPr>
          <p:cNvPr id="7" name="Freeform 10">
            <a:hlinkClick r:id="rId3" tooltip="https://www.facebook.com/pkiindia/"/>
            <a:extLst>
              <a:ext uri="{FF2B5EF4-FFF2-40B4-BE49-F238E27FC236}">
                <a16:creationId xmlns:a16="http://schemas.microsoft.com/office/drawing/2014/main" id="{350C56E8-A95B-39D8-7D1E-DC84FF32752D}"/>
              </a:ext>
            </a:extLst>
          </p:cNvPr>
          <p:cNvSpPr/>
          <p:nvPr/>
        </p:nvSpPr>
        <p:spPr>
          <a:xfrm>
            <a:off x="8426951" y="9717298"/>
            <a:ext cx="362312" cy="342900"/>
          </a:xfrm>
          <a:custGeom>
            <a:avLst/>
            <a:gdLst/>
            <a:ahLst/>
            <a:cxnLst/>
            <a:rect l="l" t="t" r="r" b="b"/>
            <a:pathLst>
              <a:path w="617657" h="617657">
                <a:moveTo>
                  <a:pt x="0" y="0"/>
                </a:moveTo>
                <a:lnTo>
                  <a:pt x="617656" y="0"/>
                </a:lnTo>
                <a:lnTo>
                  <a:pt x="617656" y="617657"/>
                </a:lnTo>
                <a:lnTo>
                  <a:pt x="0" y="617657"/>
                </a:lnTo>
                <a:lnTo>
                  <a:pt x="0" y="0"/>
                </a:lnTo>
                <a:close/>
              </a:path>
            </a:pathLst>
          </a:custGeom>
          <a:blipFill>
            <a:blip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11">
            <a:hlinkClick r:id="rId5" tooltip="http://www.youtube.com/@PKIIndia"/>
            <a:extLst>
              <a:ext uri="{FF2B5EF4-FFF2-40B4-BE49-F238E27FC236}">
                <a16:creationId xmlns:a16="http://schemas.microsoft.com/office/drawing/2014/main" id="{55E1BA9E-5862-FFAD-3999-342BC2338266}"/>
              </a:ext>
            </a:extLst>
          </p:cNvPr>
          <p:cNvSpPr/>
          <p:nvPr/>
        </p:nvSpPr>
        <p:spPr>
          <a:xfrm>
            <a:off x="8919535" y="9730251"/>
            <a:ext cx="497733" cy="329741"/>
          </a:xfrm>
          <a:custGeom>
            <a:avLst/>
            <a:gdLst/>
            <a:ahLst/>
            <a:cxnLst/>
            <a:rect l="l" t="t" r="r" b="b"/>
            <a:pathLst>
              <a:path w="871389" h="604498">
                <a:moveTo>
                  <a:pt x="0" y="0"/>
                </a:moveTo>
                <a:lnTo>
                  <a:pt x="871389" y="0"/>
                </a:lnTo>
                <a:lnTo>
                  <a:pt x="871389" y="604498"/>
                </a:lnTo>
                <a:lnTo>
                  <a:pt x="0" y="604498"/>
                </a:lnTo>
                <a:lnTo>
                  <a:pt x="0" y="0"/>
                </a:lnTo>
                <a:close/>
              </a:path>
            </a:pathLst>
          </a:custGeom>
          <a:blipFill>
            <a:blip cstate="print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12">
            <a:hlinkClick r:id="rId7" tooltip="http://www.pkiindia.in"/>
            <a:extLst>
              <a:ext uri="{FF2B5EF4-FFF2-40B4-BE49-F238E27FC236}">
                <a16:creationId xmlns:a16="http://schemas.microsoft.com/office/drawing/2014/main" id="{1B65A6BE-8820-9A7E-0641-CA51BDEB7E3D}"/>
              </a:ext>
            </a:extLst>
          </p:cNvPr>
          <p:cNvSpPr/>
          <p:nvPr/>
        </p:nvSpPr>
        <p:spPr>
          <a:xfrm>
            <a:off x="6629350" y="9745027"/>
            <a:ext cx="403128" cy="342900"/>
          </a:xfrm>
          <a:custGeom>
            <a:avLst/>
            <a:gdLst/>
            <a:ahLst/>
            <a:cxnLst/>
            <a:rect l="l" t="t" r="r" b="b"/>
            <a:pathLst>
              <a:path w="631728" h="631728">
                <a:moveTo>
                  <a:pt x="0" y="0"/>
                </a:moveTo>
                <a:lnTo>
                  <a:pt x="631728" y="0"/>
                </a:lnTo>
                <a:lnTo>
                  <a:pt x="631728" y="631728"/>
                </a:lnTo>
                <a:lnTo>
                  <a:pt x="0" y="631728"/>
                </a:lnTo>
                <a:lnTo>
                  <a:pt x="0" y="0"/>
                </a:lnTo>
                <a:close/>
              </a:path>
            </a:pathLst>
          </a:custGeom>
          <a:blipFill>
            <a:blip cstate="print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13">
            <a:hlinkClick r:id="rId9" tooltip="https://mobile.twitter.com/pkiindia"/>
            <a:extLst>
              <a:ext uri="{FF2B5EF4-FFF2-40B4-BE49-F238E27FC236}">
                <a16:creationId xmlns:a16="http://schemas.microsoft.com/office/drawing/2014/main" id="{1610D461-DF51-D571-99C0-A0C9E567BC87}"/>
              </a:ext>
            </a:extLst>
          </p:cNvPr>
          <p:cNvSpPr/>
          <p:nvPr/>
        </p:nvSpPr>
        <p:spPr>
          <a:xfrm>
            <a:off x="9547540" y="9714249"/>
            <a:ext cx="373700" cy="342900"/>
          </a:xfrm>
          <a:custGeom>
            <a:avLst/>
            <a:gdLst/>
            <a:ahLst/>
            <a:cxnLst/>
            <a:rect l="l" t="t" r="r" b="b"/>
            <a:pathLst>
              <a:path w="605136" h="617657">
                <a:moveTo>
                  <a:pt x="0" y="0"/>
                </a:moveTo>
                <a:lnTo>
                  <a:pt x="605137" y="0"/>
                </a:lnTo>
                <a:lnTo>
                  <a:pt x="605137" y="617657"/>
                </a:lnTo>
                <a:lnTo>
                  <a:pt x="0" y="617657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7028E6-0ECE-2C41-9040-1AC6677097FB}"/>
              </a:ext>
            </a:extLst>
          </p:cNvPr>
          <p:cNvSpPr txBox="1"/>
          <p:nvPr/>
        </p:nvSpPr>
        <p:spPr>
          <a:xfrm>
            <a:off x="9906000" y="9687817"/>
            <a:ext cx="114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Social Media </a:t>
            </a:r>
          </a:p>
          <a:p>
            <a:r>
              <a:rPr lang="en-US" sz="1000" b="1" dirty="0"/>
              <a:t>/</a:t>
            </a:r>
            <a:r>
              <a:rPr lang="en-US" sz="1000" dirty="0"/>
              <a:t>pkiindia</a:t>
            </a:r>
            <a:endParaRPr lang="en-IN" sz="1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45E021-7A64-1705-ABB0-48B4B67AAF15}"/>
              </a:ext>
            </a:extLst>
          </p:cNvPr>
          <p:cNvSpPr txBox="1"/>
          <p:nvPr/>
        </p:nvSpPr>
        <p:spPr>
          <a:xfrm>
            <a:off x="7097173" y="9793366"/>
            <a:ext cx="13297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dirty="0"/>
              <a:t>https://pkiindia.in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119</Words>
  <Application>Microsoft Office PowerPoint</Application>
  <PresentationFormat>Custom</PresentationFormat>
  <Paragraphs>21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Modern Professional Business Proposal Presentation</dc:title>
  <dc:creator>vishal</dc:creator>
  <cp:lastModifiedBy>HARSH VARDHAN SINGH</cp:lastModifiedBy>
  <cp:revision>32</cp:revision>
  <dcterms:created xsi:type="dcterms:W3CDTF">2006-08-16T00:00:00Z</dcterms:created>
  <dcterms:modified xsi:type="dcterms:W3CDTF">2026-08-28T06:39:42Z</dcterms:modified>
  <dc:identifier>DAFtdLjwIJA</dc:identifier>
</cp:coreProperties>
</file>